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8"/>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10"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C0CF3-0021-4D4D-ADC3-6FE57C04F52F}" type="datetimeFigureOut">
              <a:rPr lang="en-US" smtClean="0"/>
              <a:t>1/24/2013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37A8C-9AE4-4D15-8FF1-46574434EECE}" type="slidenum">
              <a:rPr lang="en-US" smtClean="0"/>
              <a:t>‹#›</a:t>
            </a:fld>
            <a:endParaRPr lang="en-US"/>
          </a:p>
        </p:txBody>
      </p:sp>
    </p:spTree>
    <p:extLst>
      <p:ext uri="{BB962C8B-B14F-4D97-AF65-F5344CB8AC3E}">
        <p14:creationId xmlns:p14="http://schemas.microsoft.com/office/powerpoint/2010/main" val="3846379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1/24/2013 11:40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effectLst>
            <a:outerShdw blurRad="38100" dist="38100" dir="2700000" algn="tl">
              <a:srgbClr val="000000">
                <a:alpha val="43137"/>
              </a:srgbClr>
            </a:outerShdw>
          </a:effectLst>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effectLst>
            <a:outerShdw blurRad="38100" dist="38100" dir="2700000" algn="tl">
              <a:srgbClr val="000000">
                <a:alpha val="43137"/>
              </a:srgbClr>
            </a:outerShdw>
          </a:effectLst>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effectLst>
            <a:outerShdw blurRad="38100" dist="38100" dir="2700000" algn="tl">
              <a:srgbClr val="000000">
                <a:alpha val="43137"/>
              </a:srgb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057400"/>
            <a:ext cx="7681913" cy="1523495"/>
          </a:xfrm>
        </p:spPr>
        <p:txBody>
          <a:bodyPr/>
          <a:lstStyle/>
          <a:p>
            <a:pPr algn="ctr"/>
            <a:r>
              <a:rPr lang="en-US" dirty="0" smtClean="0"/>
              <a:t>Chapter 8: Human Resources, Culture, and Diversity</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35403"/>
            <a:ext cx="8382000" cy="664797"/>
          </a:xfrm>
        </p:spPr>
        <p:txBody>
          <a:bodyPr/>
          <a:lstStyle/>
          <a:p>
            <a:pPr algn="ctr"/>
            <a:r>
              <a:rPr lang="en-US" dirty="0" smtClean="0"/>
              <a:t>New Employee Orientation</a:t>
            </a:r>
            <a:endParaRPr lang="en-US" dirty="0"/>
          </a:p>
        </p:txBody>
      </p:sp>
      <p:sp>
        <p:nvSpPr>
          <p:cNvPr id="3" name="Content Placeholder 2"/>
          <p:cNvSpPr>
            <a:spLocks noGrp="1"/>
          </p:cNvSpPr>
          <p:nvPr>
            <p:ph idx="1"/>
          </p:nvPr>
        </p:nvSpPr>
        <p:spPr>
          <a:xfrm>
            <a:off x="381000" y="3199924"/>
            <a:ext cx="8382000" cy="3200876"/>
          </a:xfrm>
        </p:spPr>
        <p:txBody>
          <a:bodyPr/>
          <a:lstStyle/>
          <a:p>
            <a:r>
              <a:rPr lang="en-US" dirty="0" smtClean="0"/>
              <a:t>The final step in the hiring process is to help the new employee get a good start in the company.</a:t>
            </a:r>
          </a:p>
          <a:p>
            <a:r>
              <a:rPr lang="en-US" dirty="0" smtClean="0"/>
              <a:t>As a part of the orientation, the new employee will meet with human resources specialists to complete all of the paperwork needed to receive pay and benefits. In turn, the company will have a complete employee record.</a:t>
            </a:r>
            <a:endParaRPr lang="en-US" dirty="0"/>
          </a:p>
        </p:txBody>
      </p:sp>
    </p:spTree>
    <p:extLst>
      <p:ext uri="{BB962C8B-B14F-4D97-AF65-F5344CB8AC3E}">
        <p14:creationId xmlns:p14="http://schemas.microsoft.com/office/powerpoint/2010/main" val="181200637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82000" cy="664797"/>
          </a:xfrm>
        </p:spPr>
        <p:txBody>
          <a:bodyPr/>
          <a:lstStyle/>
          <a:p>
            <a:pPr algn="ctr"/>
            <a:r>
              <a:rPr lang="en-US" dirty="0" smtClean="0"/>
              <a:t>The Evaluation Process</a:t>
            </a:r>
            <a:endParaRPr lang="en-US" dirty="0"/>
          </a:p>
        </p:txBody>
      </p:sp>
      <p:sp>
        <p:nvSpPr>
          <p:cNvPr id="3" name="Content Placeholder 2"/>
          <p:cNvSpPr>
            <a:spLocks noGrp="1"/>
          </p:cNvSpPr>
          <p:nvPr>
            <p:ph idx="1"/>
          </p:nvPr>
        </p:nvSpPr>
        <p:spPr>
          <a:xfrm>
            <a:off x="381000" y="2963037"/>
            <a:ext cx="8382000" cy="3742563"/>
          </a:xfrm>
        </p:spPr>
        <p:txBody>
          <a:bodyPr/>
          <a:lstStyle/>
          <a:p>
            <a:r>
              <a:rPr lang="en-US" dirty="0" smtClean="0"/>
              <a:t>Performance evaluations focus on the specific job duties of each employee. </a:t>
            </a:r>
          </a:p>
          <a:p>
            <a:r>
              <a:rPr lang="en-US" dirty="0" smtClean="0"/>
              <a:t>They also review the important work qualities expected of all employees.</a:t>
            </a:r>
          </a:p>
          <a:p>
            <a:r>
              <a:rPr lang="en-US" dirty="0" smtClean="0"/>
              <a:t>Those qualities include factors such as communication, interpersonal relationships, quality and quantity of work , and ethical behavior.</a:t>
            </a:r>
            <a:endParaRPr lang="en-US" dirty="0"/>
          </a:p>
        </p:txBody>
      </p:sp>
    </p:spTree>
    <p:extLst>
      <p:ext uri="{BB962C8B-B14F-4D97-AF65-F5344CB8AC3E}">
        <p14:creationId xmlns:p14="http://schemas.microsoft.com/office/powerpoint/2010/main" val="390221884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35403"/>
            <a:ext cx="8382000" cy="664797"/>
          </a:xfrm>
        </p:spPr>
        <p:txBody>
          <a:bodyPr/>
          <a:lstStyle/>
          <a:p>
            <a:pPr algn="ctr"/>
            <a:r>
              <a:rPr lang="en-US" dirty="0" smtClean="0"/>
              <a:t>The Evaluation Conference</a:t>
            </a:r>
            <a:endParaRPr lang="en-US" dirty="0"/>
          </a:p>
        </p:txBody>
      </p:sp>
      <p:sp>
        <p:nvSpPr>
          <p:cNvPr id="3" name="Content Placeholder 2"/>
          <p:cNvSpPr>
            <a:spLocks noGrp="1"/>
          </p:cNvSpPr>
          <p:nvPr>
            <p:ph idx="1"/>
          </p:nvPr>
        </p:nvSpPr>
        <p:spPr>
          <a:xfrm>
            <a:off x="381000" y="2895600"/>
            <a:ext cx="8382000" cy="3742563"/>
          </a:xfrm>
        </p:spPr>
        <p:txBody>
          <a:bodyPr/>
          <a:lstStyle/>
          <a:p>
            <a:r>
              <a:rPr lang="en-US" dirty="0" smtClean="0"/>
              <a:t>After the manager completes the evaluation form, a conference is scheduled with the employee.</a:t>
            </a:r>
          </a:p>
          <a:p>
            <a:r>
              <a:rPr lang="en-US" dirty="0" smtClean="0"/>
              <a:t>The purpose of the conference is to review and discuss the results of the evaluation and to plan for any needed performance improvement.</a:t>
            </a:r>
          </a:p>
          <a:p>
            <a:r>
              <a:rPr lang="en-US" dirty="0" smtClean="0"/>
              <a:t>Often, both the manager and employee are concerned about the conference.</a:t>
            </a:r>
            <a:endParaRPr lang="en-US" dirty="0"/>
          </a:p>
        </p:txBody>
      </p:sp>
    </p:spTree>
    <p:extLst>
      <p:ext uri="{BB962C8B-B14F-4D97-AF65-F5344CB8AC3E}">
        <p14:creationId xmlns:p14="http://schemas.microsoft.com/office/powerpoint/2010/main" val="45399037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51605"/>
            <a:ext cx="8382000" cy="1329595"/>
          </a:xfrm>
        </p:spPr>
        <p:txBody>
          <a:bodyPr/>
          <a:lstStyle/>
          <a:p>
            <a:pPr algn="ctr"/>
            <a:r>
              <a:rPr lang="en-US" dirty="0" smtClean="0"/>
              <a:t>8-3: Organizational Culture and Workforce Diversity</a:t>
            </a:r>
            <a:endParaRPr lang="en-US" dirty="0"/>
          </a:p>
        </p:txBody>
      </p:sp>
      <p:sp>
        <p:nvSpPr>
          <p:cNvPr id="4" name="Content Placeholder 3"/>
          <p:cNvSpPr>
            <a:spLocks noGrp="1"/>
          </p:cNvSpPr>
          <p:nvPr>
            <p:ph idx="1"/>
          </p:nvPr>
        </p:nvSpPr>
        <p:spPr>
          <a:xfrm>
            <a:off x="381000" y="2301621"/>
            <a:ext cx="8382000" cy="5318379"/>
          </a:xfrm>
        </p:spPr>
        <p:txBody>
          <a:bodyPr/>
          <a:lstStyle/>
          <a:p>
            <a:r>
              <a:rPr lang="en-US" dirty="0" smtClean="0">
                <a:solidFill>
                  <a:schemeClr val="bg1"/>
                </a:solidFill>
              </a:rPr>
              <a:t>Key Terms</a:t>
            </a:r>
          </a:p>
          <a:p>
            <a:pPr lvl="1"/>
            <a:r>
              <a:rPr lang="en-US" sz="2200" dirty="0" smtClean="0"/>
              <a:t>Organizational Culture- the environment in which people work, made up of the atmosphere, behaviors, beliefs, and relationships.</a:t>
            </a:r>
          </a:p>
          <a:p>
            <a:pPr lvl="1"/>
            <a:r>
              <a:rPr lang="en-US" sz="2200" dirty="0" smtClean="0"/>
              <a:t>Work Environment- the physical conditions and the psychological atmosphere in which employees work.</a:t>
            </a:r>
          </a:p>
          <a:p>
            <a:pPr lvl="1"/>
            <a:r>
              <a:rPr lang="en-US" sz="2200" dirty="0" smtClean="0"/>
              <a:t>Labor Union- an organized group of employees who negotiate with employers about issues, such as wages and working conditions.</a:t>
            </a:r>
          </a:p>
          <a:p>
            <a:pPr lvl="1"/>
            <a:r>
              <a:rPr lang="en-US" sz="2200" dirty="0" smtClean="0"/>
              <a:t>Diversity- as it applies to the workplace is the comprehensive inclusion of people with differences in personal characteristics and attributes.</a:t>
            </a:r>
          </a:p>
          <a:p>
            <a:pPr lvl="1"/>
            <a:r>
              <a:rPr lang="en-US" sz="2200" dirty="0" smtClean="0"/>
              <a:t>Glass Ceiling- an artificial limit placed on minority groups moving into positions of authority and decision-making.</a:t>
            </a:r>
          </a:p>
          <a:p>
            <a:pPr lvl="1"/>
            <a:endParaRPr lang="en-US" sz="2400" dirty="0" smtClean="0"/>
          </a:p>
          <a:p>
            <a:pPr lvl="1"/>
            <a:endParaRPr lang="en-US" dirty="0"/>
          </a:p>
        </p:txBody>
      </p:sp>
    </p:spTree>
    <p:extLst>
      <p:ext uri="{BB962C8B-B14F-4D97-AF65-F5344CB8AC3E}">
        <p14:creationId xmlns:p14="http://schemas.microsoft.com/office/powerpoint/2010/main" val="366962366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15608"/>
            <a:ext cx="8382000" cy="1994392"/>
          </a:xfrm>
        </p:spPr>
        <p:txBody>
          <a:bodyPr/>
          <a:lstStyle/>
          <a:p>
            <a:pPr algn="ctr"/>
            <a:r>
              <a:rPr lang="en-US" sz="7200" dirty="0" smtClean="0"/>
              <a:t>The </a:t>
            </a:r>
            <a:br>
              <a:rPr lang="en-US" sz="7200" dirty="0" smtClean="0"/>
            </a:br>
            <a:r>
              <a:rPr lang="en-US" sz="7200" dirty="0" smtClean="0"/>
              <a:t>End</a:t>
            </a:r>
            <a:endParaRPr lang="en-US" sz="7200" dirty="0"/>
          </a:p>
        </p:txBody>
      </p:sp>
    </p:spTree>
    <p:extLst>
      <p:ext uri="{BB962C8B-B14F-4D97-AF65-F5344CB8AC3E}">
        <p14:creationId xmlns:p14="http://schemas.microsoft.com/office/powerpoint/2010/main" val="421672163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82000" cy="664797"/>
          </a:xfrm>
        </p:spPr>
        <p:txBody>
          <a:bodyPr/>
          <a:lstStyle/>
          <a:p>
            <a:pPr algn="ctr"/>
            <a:r>
              <a:rPr lang="en-US" dirty="0" smtClean="0"/>
              <a:t>8-1: Human Resources Basics</a:t>
            </a:r>
            <a:endParaRPr lang="en-US" dirty="0"/>
          </a:p>
        </p:txBody>
      </p:sp>
      <p:sp>
        <p:nvSpPr>
          <p:cNvPr id="3" name="Text Placeholder 2"/>
          <p:cNvSpPr>
            <a:spLocks noGrp="1"/>
          </p:cNvSpPr>
          <p:nvPr>
            <p:ph type="body" sz="quarter" idx="10"/>
          </p:nvPr>
        </p:nvSpPr>
        <p:spPr>
          <a:xfrm>
            <a:off x="381000" y="2286000"/>
            <a:ext cx="8382000" cy="4191917"/>
          </a:xfrm>
        </p:spPr>
        <p:txBody>
          <a:bodyPr/>
          <a:lstStyle/>
          <a:p>
            <a:r>
              <a:rPr lang="en-US" dirty="0" smtClean="0">
                <a:solidFill>
                  <a:schemeClr val="bg1"/>
                </a:solidFill>
              </a:rPr>
              <a:t>Key Terms:</a:t>
            </a:r>
          </a:p>
          <a:p>
            <a:pPr lvl="1"/>
            <a:r>
              <a:rPr lang="en-US" dirty="0" smtClean="0"/>
              <a:t>Workforce- made up of all the people 16 years and older who are employed or who are looking for a job.</a:t>
            </a:r>
          </a:p>
          <a:p>
            <a:pPr lvl="1"/>
            <a:r>
              <a:rPr lang="en-US" dirty="0" smtClean="0"/>
              <a:t>Downsizing- a planned reduction in the number of employees needed in a firm in order to reduces costs and make the business more efficient. </a:t>
            </a:r>
          </a:p>
          <a:p>
            <a:pPr lvl="1"/>
            <a:r>
              <a:rPr lang="en-US" dirty="0" smtClean="0"/>
              <a:t>Outsourcing- removes work from one company and sends it to another company that can complete it at a lower cost.</a:t>
            </a:r>
          </a:p>
        </p:txBody>
      </p:sp>
    </p:spTree>
    <p:extLst>
      <p:ext uri="{BB962C8B-B14F-4D97-AF65-F5344CB8AC3E}">
        <p14:creationId xmlns:p14="http://schemas.microsoft.com/office/powerpoint/2010/main" val="310233019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5405"/>
            <a:ext cx="8382000" cy="1329595"/>
          </a:xfrm>
        </p:spPr>
        <p:txBody>
          <a:bodyPr/>
          <a:lstStyle/>
          <a:p>
            <a:pPr algn="ctr"/>
            <a:r>
              <a:rPr lang="en-US" dirty="0" smtClean="0"/>
              <a:t>The Occupational Outlook Handbook (OOH)</a:t>
            </a:r>
            <a:endParaRPr lang="en-US" dirty="0"/>
          </a:p>
        </p:txBody>
      </p:sp>
      <p:sp>
        <p:nvSpPr>
          <p:cNvPr id="3" name="Text Placeholder 2"/>
          <p:cNvSpPr>
            <a:spLocks noGrp="1"/>
          </p:cNvSpPr>
          <p:nvPr>
            <p:ph type="body" sz="quarter" idx="10"/>
          </p:nvPr>
        </p:nvSpPr>
        <p:spPr>
          <a:xfrm>
            <a:off x="381000" y="3200400"/>
            <a:ext cx="8382000" cy="2850011"/>
          </a:xfrm>
        </p:spPr>
        <p:txBody>
          <a:bodyPr/>
          <a:lstStyle/>
          <a:p>
            <a:r>
              <a:rPr lang="en-US" dirty="0" smtClean="0"/>
              <a:t>The OOH offers up to date info about the U.S. workforce. </a:t>
            </a:r>
          </a:p>
          <a:p>
            <a:r>
              <a:rPr lang="en-US" dirty="0" smtClean="0"/>
              <a:t>Two Major Types</a:t>
            </a:r>
          </a:p>
          <a:p>
            <a:pPr lvl="1"/>
            <a:r>
              <a:rPr lang="en-US" dirty="0" smtClean="0"/>
              <a:t>Service-Providing Industries</a:t>
            </a:r>
          </a:p>
          <a:p>
            <a:pPr lvl="1"/>
            <a:r>
              <a:rPr lang="en-US" dirty="0" smtClean="0"/>
              <a:t>Goods-Producing Industries</a:t>
            </a:r>
          </a:p>
          <a:p>
            <a:pPr marL="517525" lvl="1" indent="0">
              <a:buNone/>
            </a:pPr>
            <a:endParaRPr lang="en-US" dirty="0"/>
          </a:p>
        </p:txBody>
      </p:sp>
    </p:spTree>
    <p:extLst>
      <p:ext uri="{BB962C8B-B14F-4D97-AF65-F5344CB8AC3E}">
        <p14:creationId xmlns:p14="http://schemas.microsoft.com/office/powerpoint/2010/main" val="127706695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51605"/>
            <a:ext cx="8382000" cy="1329595"/>
          </a:xfrm>
        </p:spPr>
        <p:txBody>
          <a:bodyPr/>
          <a:lstStyle/>
          <a:p>
            <a:pPr algn="ctr"/>
            <a:r>
              <a:rPr lang="en-US" dirty="0" smtClean="0"/>
              <a:t>Employment Projections for Occupational Categories</a:t>
            </a:r>
            <a:endParaRPr lang="en-US" dirty="0"/>
          </a:p>
        </p:txBody>
      </p:sp>
      <p:sp>
        <p:nvSpPr>
          <p:cNvPr id="5" name="Content Placeholder 4"/>
          <p:cNvSpPr>
            <a:spLocks noGrp="1"/>
          </p:cNvSpPr>
          <p:nvPr>
            <p:ph idx="1"/>
          </p:nvPr>
        </p:nvSpPr>
        <p:spPr>
          <a:xfrm>
            <a:off x="457200" y="2819401"/>
            <a:ext cx="8382000" cy="4530471"/>
          </a:xfrm>
        </p:spPr>
        <p:txBody>
          <a:bodyPr/>
          <a:lstStyle/>
          <a:p>
            <a:r>
              <a:rPr lang="en-US" sz="2400" dirty="0" smtClean="0"/>
              <a:t>Professional: 16.8%</a:t>
            </a:r>
          </a:p>
          <a:p>
            <a:r>
              <a:rPr lang="en-US" sz="2400" dirty="0" smtClean="0"/>
              <a:t>Service: 13.8%</a:t>
            </a:r>
          </a:p>
          <a:p>
            <a:r>
              <a:rPr lang="en-US" sz="2400" dirty="0" smtClean="0"/>
              <a:t>Construction &amp; Extraction: 13.0%</a:t>
            </a:r>
          </a:p>
          <a:p>
            <a:r>
              <a:rPr lang="en-US" sz="2400" dirty="0" smtClean="0"/>
              <a:t>Management, Business &amp; Financial: 10.6%</a:t>
            </a:r>
          </a:p>
          <a:p>
            <a:r>
              <a:rPr lang="en-US" sz="2400" dirty="0" smtClean="0"/>
              <a:t>Installation, Maintenance &amp; Repair: 7.6%</a:t>
            </a:r>
          </a:p>
          <a:p>
            <a:r>
              <a:rPr lang="en-US" sz="2400" dirty="0" smtClean="0"/>
              <a:t>Office &amp; Administrative Support: 7.6%</a:t>
            </a:r>
          </a:p>
          <a:p>
            <a:r>
              <a:rPr lang="en-US" sz="2400" dirty="0" smtClean="0"/>
              <a:t>Sales: 6.2%</a:t>
            </a:r>
          </a:p>
          <a:p>
            <a:r>
              <a:rPr lang="en-US" sz="2400" dirty="0" smtClean="0"/>
              <a:t>Transportation &amp; Materials Moving: 4.0%</a:t>
            </a:r>
          </a:p>
          <a:p>
            <a:r>
              <a:rPr lang="en-US" sz="2400" dirty="0" smtClean="0"/>
              <a:t>Farming, Fishing, &amp; Forestry: -0.9%</a:t>
            </a:r>
          </a:p>
          <a:p>
            <a:r>
              <a:rPr lang="en-US" sz="2400" dirty="0" smtClean="0"/>
              <a:t>Production: -3.5%</a:t>
            </a:r>
          </a:p>
          <a:p>
            <a:endParaRPr lang="en-US" dirty="0"/>
          </a:p>
        </p:txBody>
      </p:sp>
      <p:sp>
        <p:nvSpPr>
          <p:cNvPr id="6" name="TextBox 5"/>
          <p:cNvSpPr txBox="1"/>
          <p:nvPr/>
        </p:nvSpPr>
        <p:spPr>
          <a:xfrm>
            <a:off x="6172200" y="2819400"/>
            <a:ext cx="2743200" cy="1200329"/>
          </a:xfrm>
          <a:prstGeom prst="rect">
            <a:avLst/>
          </a:prstGeom>
          <a:noFill/>
        </p:spPr>
        <p:txBody>
          <a:bodyPr wrap="square" rtlCol="0">
            <a:spAutoFit/>
          </a:bodyPr>
          <a:lstStyle/>
          <a:p>
            <a:pPr algn="ctr"/>
            <a:r>
              <a:rPr lang="en-US" sz="2400" dirty="0" smtClean="0"/>
              <a:t>Percentage Change in Employment, 2008-2018</a:t>
            </a:r>
            <a:endParaRPr lang="en-US" sz="2400" dirty="0"/>
          </a:p>
        </p:txBody>
      </p:sp>
    </p:spTree>
    <p:extLst>
      <p:ext uri="{BB962C8B-B14F-4D97-AF65-F5344CB8AC3E}">
        <p14:creationId xmlns:p14="http://schemas.microsoft.com/office/powerpoint/2010/main" val="46379859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382000" cy="747897"/>
          </a:xfrm>
        </p:spPr>
        <p:txBody>
          <a:bodyPr/>
          <a:lstStyle/>
          <a:p>
            <a:pPr algn="ctr"/>
            <a:r>
              <a:rPr lang="en-US" sz="5400" dirty="0" smtClean="0"/>
              <a:t>Human Resources Activities</a:t>
            </a:r>
            <a:endParaRPr lang="en-US" sz="5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24963072"/>
              </p:ext>
            </p:extLst>
          </p:nvPr>
        </p:nvGraphicFramePr>
        <p:xfrm>
          <a:off x="381000" y="3200400"/>
          <a:ext cx="8382000" cy="3265807"/>
        </p:xfrm>
        <a:graphic>
          <a:graphicData uri="http://schemas.openxmlformats.org/drawingml/2006/table">
            <a:tbl>
              <a:tblPr firstRow="1" bandRow="1">
                <a:tableStyleId>{18603FDC-E32A-4AB5-989C-0864C3EAD2B8}</a:tableStyleId>
              </a:tblPr>
              <a:tblGrid>
                <a:gridCol w="2095500"/>
                <a:gridCol w="2095500"/>
                <a:gridCol w="2095500"/>
                <a:gridCol w="2095500"/>
              </a:tblGrid>
              <a:tr h="949327">
                <a:tc>
                  <a:txBody>
                    <a:bodyPr/>
                    <a:lstStyle/>
                    <a:p>
                      <a:pPr algn="ctr"/>
                      <a:r>
                        <a:rPr lang="en-US" sz="2800" dirty="0" smtClean="0"/>
                        <a:t>Planning &amp; Staffing</a:t>
                      </a:r>
                      <a:endParaRPr lang="en-US" sz="2800" dirty="0"/>
                    </a:p>
                  </a:txBody>
                  <a:tcPr/>
                </a:tc>
                <a:tc>
                  <a:txBody>
                    <a:bodyPr/>
                    <a:lstStyle/>
                    <a:p>
                      <a:pPr algn="ctr"/>
                      <a:r>
                        <a:rPr lang="en-US" sz="2400" dirty="0" smtClean="0"/>
                        <a:t>Performance Management</a:t>
                      </a:r>
                      <a:endParaRPr lang="en-US" sz="2400" dirty="0"/>
                    </a:p>
                  </a:txBody>
                  <a:tcPr/>
                </a:tc>
                <a:tc>
                  <a:txBody>
                    <a:bodyPr/>
                    <a:lstStyle/>
                    <a:p>
                      <a:pPr algn="ctr"/>
                      <a:r>
                        <a:rPr lang="en-US" sz="2400" dirty="0" smtClean="0"/>
                        <a:t>Compensation &amp; Benefits</a:t>
                      </a:r>
                      <a:endParaRPr lang="en-US" sz="2400" dirty="0"/>
                    </a:p>
                  </a:txBody>
                  <a:tcPr/>
                </a:tc>
                <a:tc>
                  <a:txBody>
                    <a:bodyPr/>
                    <a:lstStyle/>
                    <a:p>
                      <a:pPr algn="ctr"/>
                      <a:r>
                        <a:rPr lang="en-US" sz="2800" dirty="0" smtClean="0"/>
                        <a:t>Employee Relations</a:t>
                      </a:r>
                      <a:endParaRPr lang="en-US" sz="2800" dirty="0"/>
                    </a:p>
                  </a:txBody>
                  <a:tcPr/>
                </a:tc>
              </a:tr>
              <a:tr h="1617663">
                <a:tc>
                  <a:txBody>
                    <a:bodyPr/>
                    <a:lstStyle/>
                    <a:p>
                      <a:pPr marL="285750" indent="-285750">
                        <a:buFont typeface="Arial" pitchFamily="34" charset="0"/>
                        <a:buChar char="•"/>
                      </a:pPr>
                      <a:r>
                        <a:rPr lang="en-US" dirty="0" smtClean="0"/>
                        <a:t>Job analysis</a:t>
                      </a:r>
                    </a:p>
                    <a:p>
                      <a:pPr marL="285750" indent="-285750">
                        <a:buFont typeface="Arial" pitchFamily="34" charset="0"/>
                        <a:buChar char="•"/>
                      </a:pPr>
                      <a:r>
                        <a:rPr lang="en-US" dirty="0" smtClean="0"/>
                        <a:t>Recruitment &amp;</a:t>
                      </a:r>
                      <a:r>
                        <a:rPr lang="en-US" baseline="0" dirty="0" smtClean="0"/>
                        <a:t> Selection</a:t>
                      </a:r>
                    </a:p>
                    <a:p>
                      <a:pPr marL="285750" indent="-285750">
                        <a:buFont typeface="Arial" pitchFamily="34" charset="0"/>
                        <a:buChar char="•"/>
                      </a:pPr>
                      <a:r>
                        <a:rPr lang="en-US" baseline="0" dirty="0" smtClean="0"/>
                        <a:t>Job Placement</a:t>
                      </a:r>
                      <a:endParaRPr lang="en-US" dirty="0"/>
                    </a:p>
                  </a:txBody>
                  <a:tcPr/>
                </a:tc>
                <a:tc>
                  <a:txBody>
                    <a:bodyPr/>
                    <a:lstStyle/>
                    <a:p>
                      <a:pPr marL="285750" indent="-285750">
                        <a:buFont typeface="Arial" pitchFamily="34" charset="0"/>
                        <a:buChar char="•"/>
                      </a:pPr>
                      <a:r>
                        <a:rPr lang="en-US" sz="1600" dirty="0" smtClean="0"/>
                        <a:t>Performance assessment</a:t>
                      </a:r>
                    </a:p>
                    <a:p>
                      <a:pPr marL="285750" indent="-285750">
                        <a:buFont typeface="Arial" pitchFamily="34" charset="0"/>
                        <a:buChar char="•"/>
                      </a:pPr>
                      <a:r>
                        <a:rPr lang="en-US" sz="1600" dirty="0" smtClean="0"/>
                        <a:t>Performance improvement</a:t>
                      </a:r>
                    </a:p>
                    <a:p>
                      <a:pPr marL="285750" indent="-285750">
                        <a:buFont typeface="Arial" pitchFamily="34" charset="0"/>
                        <a:buChar char="•"/>
                      </a:pPr>
                      <a:r>
                        <a:rPr lang="en-US" sz="1600" dirty="0" smtClean="0"/>
                        <a:t>Managing promotions, transfers</a:t>
                      </a:r>
                      <a:r>
                        <a:rPr lang="en-US" sz="1600" baseline="0" dirty="0" smtClean="0"/>
                        <a:t> &amp; terminations</a:t>
                      </a:r>
                      <a:endParaRPr lang="en-US" sz="1600" dirty="0" smtClean="0"/>
                    </a:p>
                    <a:p>
                      <a:pPr marL="285750" indent="-285750">
                        <a:buFont typeface="Arial" pitchFamily="34" charset="0"/>
                        <a:buChar char="•"/>
                      </a:pPr>
                      <a:endParaRPr lang="en-US" dirty="0"/>
                    </a:p>
                  </a:txBody>
                  <a:tcPr/>
                </a:tc>
                <a:tc>
                  <a:txBody>
                    <a:bodyPr/>
                    <a:lstStyle/>
                    <a:p>
                      <a:pPr marL="285750" indent="-285750">
                        <a:buFont typeface="Arial" pitchFamily="34" charset="0"/>
                        <a:buChar char="•"/>
                      </a:pPr>
                      <a:r>
                        <a:rPr lang="en-US" dirty="0" smtClean="0"/>
                        <a:t>Wage &amp;</a:t>
                      </a:r>
                      <a:r>
                        <a:rPr lang="en-US" baseline="0" dirty="0" smtClean="0"/>
                        <a:t> salary planning</a:t>
                      </a:r>
                    </a:p>
                    <a:p>
                      <a:pPr marL="285750" indent="-285750">
                        <a:buFont typeface="Arial" pitchFamily="34" charset="0"/>
                        <a:buChar char="•"/>
                      </a:pPr>
                      <a:r>
                        <a:rPr lang="en-US" baseline="0" dirty="0" smtClean="0"/>
                        <a:t>Benefits planning</a:t>
                      </a:r>
                    </a:p>
                    <a:p>
                      <a:pPr marL="285750" indent="-285750">
                        <a:buFont typeface="Arial" pitchFamily="34" charset="0"/>
                        <a:buChar char="•"/>
                      </a:pPr>
                      <a:r>
                        <a:rPr lang="en-US" baseline="0" dirty="0" smtClean="0"/>
                        <a:t>Payroll, benefits &amp; personnel records management</a:t>
                      </a:r>
                      <a:endParaRPr lang="en-US" dirty="0"/>
                    </a:p>
                  </a:txBody>
                  <a:tcPr/>
                </a:tc>
                <a:tc>
                  <a:txBody>
                    <a:bodyPr/>
                    <a:lstStyle/>
                    <a:p>
                      <a:pPr marL="285750" indent="-285750">
                        <a:buFont typeface="Arial" pitchFamily="34" charset="0"/>
                        <a:buChar char="•"/>
                      </a:pPr>
                      <a:r>
                        <a:rPr lang="en-US" dirty="0" smtClean="0"/>
                        <a:t>Health</a:t>
                      </a:r>
                      <a:r>
                        <a:rPr lang="en-US" baseline="0" dirty="0" smtClean="0"/>
                        <a:t> and safety planning</a:t>
                      </a:r>
                    </a:p>
                    <a:p>
                      <a:pPr marL="285750" indent="-285750">
                        <a:buFont typeface="Arial" pitchFamily="34" charset="0"/>
                        <a:buChar char="•"/>
                      </a:pPr>
                      <a:r>
                        <a:rPr lang="en-US" baseline="0" dirty="0" smtClean="0"/>
                        <a:t>Labor relations</a:t>
                      </a:r>
                    </a:p>
                    <a:p>
                      <a:pPr marL="285750" indent="-285750">
                        <a:buFont typeface="Arial" pitchFamily="34" charset="0"/>
                        <a:buChar char="•"/>
                      </a:pPr>
                      <a:r>
                        <a:rPr lang="en-US" baseline="0" dirty="0" smtClean="0"/>
                        <a:t>Employment law and policy enforcement</a:t>
                      </a:r>
                    </a:p>
                    <a:p>
                      <a:pPr marL="285750" indent="-285750">
                        <a:buFont typeface="Arial" pitchFamily="34" charset="0"/>
                        <a:buChar char="•"/>
                      </a:pPr>
                      <a:r>
                        <a:rPr lang="en-US" baseline="0" dirty="0" smtClean="0"/>
                        <a:t>Organizational development</a:t>
                      </a:r>
                      <a:endParaRPr lang="en-US" dirty="0"/>
                    </a:p>
                  </a:txBody>
                  <a:tcPr/>
                </a:tc>
              </a:tr>
            </a:tbl>
          </a:graphicData>
        </a:graphic>
      </p:graphicFrame>
    </p:spTree>
    <p:extLst>
      <p:ext uri="{BB962C8B-B14F-4D97-AF65-F5344CB8AC3E}">
        <p14:creationId xmlns:p14="http://schemas.microsoft.com/office/powerpoint/2010/main" val="274698448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59203"/>
            <a:ext cx="8382000" cy="664797"/>
          </a:xfrm>
        </p:spPr>
        <p:txBody>
          <a:bodyPr/>
          <a:lstStyle/>
          <a:p>
            <a:pPr algn="ctr"/>
            <a:r>
              <a:rPr lang="en-US" dirty="0" smtClean="0"/>
              <a:t>8-2: Managing Human Resources</a:t>
            </a:r>
            <a:endParaRPr lang="en-US" dirty="0"/>
          </a:p>
        </p:txBody>
      </p:sp>
      <p:sp>
        <p:nvSpPr>
          <p:cNvPr id="3" name="Content Placeholder 2"/>
          <p:cNvSpPr>
            <a:spLocks noGrp="1"/>
          </p:cNvSpPr>
          <p:nvPr>
            <p:ph idx="1"/>
          </p:nvPr>
        </p:nvSpPr>
        <p:spPr>
          <a:xfrm>
            <a:off x="381000" y="2450486"/>
            <a:ext cx="8382000" cy="4331314"/>
          </a:xfrm>
        </p:spPr>
        <p:txBody>
          <a:bodyPr/>
          <a:lstStyle/>
          <a:p>
            <a:r>
              <a:rPr lang="en-US" sz="2400" dirty="0" smtClean="0">
                <a:solidFill>
                  <a:schemeClr val="bg1"/>
                </a:solidFill>
              </a:rPr>
              <a:t>Key Terms</a:t>
            </a:r>
          </a:p>
          <a:p>
            <a:pPr lvl="1"/>
            <a:r>
              <a:rPr lang="en-US" sz="1830" dirty="0" smtClean="0"/>
              <a:t>Job Analysis- a specific study of a job to identify in detail the job duties and skill requirements.</a:t>
            </a:r>
          </a:p>
          <a:p>
            <a:pPr lvl="1"/>
            <a:r>
              <a:rPr lang="en-US" sz="1830" dirty="0" smtClean="0"/>
              <a:t>Compensation- the amount of money paid to an employee for work performed.</a:t>
            </a:r>
          </a:p>
          <a:p>
            <a:pPr lvl="1"/>
            <a:r>
              <a:rPr lang="en-US" sz="1830" dirty="0" smtClean="0"/>
              <a:t>Salary &amp; Wages- direct payment of money to an employee for work completed.</a:t>
            </a:r>
          </a:p>
          <a:p>
            <a:pPr lvl="1"/>
            <a:r>
              <a:rPr lang="en-US" sz="1830" dirty="0" smtClean="0"/>
              <a:t>Benefits- compensation in forms other than direct payment.</a:t>
            </a:r>
          </a:p>
          <a:p>
            <a:pPr lvl="1"/>
            <a:r>
              <a:rPr lang="en-US" sz="1830" dirty="0" smtClean="0"/>
              <a:t>Incentive systems- connect the amount of compensation to the quality or quantity of an employee’s performance. </a:t>
            </a:r>
          </a:p>
          <a:p>
            <a:pPr lvl="1"/>
            <a:r>
              <a:rPr lang="en-US" sz="1830" dirty="0" smtClean="0"/>
              <a:t>Promotion- the advancement of an employee to a position with greater responsibility.</a:t>
            </a:r>
          </a:p>
          <a:p>
            <a:pPr lvl="1"/>
            <a:r>
              <a:rPr lang="en-US" sz="1830" dirty="0" smtClean="0"/>
              <a:t>Transfer- the assignment of an employee to another job in the company with a similar level of responsibility.</a:t>
            </a:r>
          </a:p>
          <a:p>
            <a:pPr lvl="1"/>
            <a:r>
              <a:rPr lang="en-US" sz="1830" dirty="0" smtClean="0"/>
              <a:t>Termination- ends the employment relationship between a company and an employer.</a:t>
            </a:r>
            <a:endParaRPr lang="en-US" sz="1830" dirty="0"/>
          </a:p>
        </p:txBody>
      </p:sp>
    </p:spTree>
    <p:extLst>
      <p:ext uri="{BB962C8B-B14F-4D97-AF65-F5344CB8AC3E}">
        <p14:creationId xmlns:p14="http://schemas.microsoft.com/office/powerpoint/2010/main" val="94330417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82000" cy="664797"/>
          </a:xfrm>
        </p:spPr>
        <p:txBody>
          <a:bodyPr/>
          <a:lstStyle/>
          <a:p>
            <a:pPr algn="ctr"/>
            <a:r>
              <a:rPr lang="en-US" dirty="0" smtClean="0"/>
              <a:t>Classifying Employees</a:t>
            </a:r>
            <a:endParaRPr lang="en-US" dirty="0"/>
          </a:p>
        </p:txBody>
      </p:sp>
      <p:sp>
        <p:nvSpPr>
          <p:cNvPr id="3" name="Content Placeholder 2"/>
          <p:cNvSpPr>
            <a:spLocks noGrp="1"/>
          </p:cNvSpPr>
          <p:nvPr>
            <p:ph idx="1"/>
          </p:nvPr>
        </p:nvSpPr>
        <p:spPr>
          <a:xfrm>
            <a:off x="381000" y="3048000"/>
            <a:ext cx="8382000" cy="3644075"/>
          </a:xfrm>
        </p:spPr>
        <p:txBody>
          <a:bodyPr/>
          <a:lstStyle/>
          <a:p>
            <a:r>
              <a:rPr lang="en-US" dirty="0" smtClean="0"/>
              <a:t>The company must decide whether the person to be hired will be permanent (one whom the company makes a long-term commitment) or temporary ( one hired for a specific time or to complete a specific assignment).</a:t>
            </a:r>
          </a:p>
          <a:p>
            <a:r>
              <a:rPr lang="en-US" dirty="0" smtClean="0"/>
              <a:t>Because permanent employees feel that they are a part of the business, they are often more productive than temporary employees.</a:t>
            </a:r>
            <a:endParaRPr lang="en-US" dirty="0"/>
          </a:p>
        </p:txBody>
      </p:sp>
    </p:spTree>
    <p:extLst>
      <p:ext uri="{BB962C8B-B14F-4D97-AF65-F5344CB8AC3E}">
        <p14:creationId xmlns:p14="http://schemas.microsoft.com/office/powerpoint/2010/main" val="42519827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59203"/>
            <a:ext cx="8382000" cy="664797"/>
          </a:xfrm>
        </p:spPr>
        <p:txBody>
          <a:bodyPr/>
          <a:lstStyle/>
          <a:p>
            <a:pPr algn="ctr"/>
            <a:r>
              <a:rPr lang="en-US" dirty="0" smtClean="0"/>
              <a:t>Determining Job Requirements</a:t>
            </a:r>
            <a:endParaRPr lang="en-US" dirty="0"/>
          </a:p>
        </p:txBody>
      </p:sp>
      <p:sp>
        <p:nvSpPr>
          <p:cNvPr id="3" name="Content Placeholder 2"/>
          <p:cNvSpPr>
            <a:spLocks noGrp="1"/>
          </p:cNvSpPr>
          <p:nvPr>
            <p:ph idx="1"/>
          </p:nvPr>
        </p:nvSpPr>
        <p:spPr>
          <a:xfrm>
            <a:off x="381000" y="3200400"/>
            <a:ext cx="8382000" cy="3299365"/>
          </a:xfrm>
        </p:spPr>
        <p:txBody>
          <a:bodyPr/>
          <a:lstStyle/>
          <a:p>
            <a:r>
              <a:rPr lang="en-US" dirty="0" smtClean="0"/>
              <a:t>Before starting the hiring process, human resources staff studies the work that must be done in the job. </a:t>
            </a:r>
          </a:p>
          <a:p>
            <a:r>
              <a:rPr lang="en-US" dirty="0" smtClean="0"/>
              <a:t>Specific information about each job is needed in order to hire people with the right skills. </a:t>
            </a:r>
          </a:p>
          <a:p>
            <a:r>
              <a:rPr lang="en-US" dirty="0" smtClean="0"/>
              <a:t>That information is often collected by completing a job analysis.</a:t>
            </a:r>
            <a:endParaRPr lang="en-US" dirty="0"/>
          </a:p>
        </p:txBody>
      </p:sp>
    </p:spTree>
    <p:extLst>
      <p:ext uri="{BB962C8B-B14F-4D97-AF65-F5344CB8AC3E}">
        <p14:creationId xmlns:p14="http://schemas.microsoft.com/office/powerpoint/2010/main" val="359233106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59203"/>
            <a:ext cx="8382000" cy="664797"/>
          </a:xfrm>
        </p:spPr>
        <p:txBody>
          <a:bodyPr/>
          <a:lstStyle/>
          <a:p>
            <a:pPr algn="ctr"/>
            <a:r>
              <a:rPr lang="en-US" dirty="0" smtClean="0"/>
              <a:t>The Application Process</a:t>
            </a:r>
            <a:endParaRPr lang="en-US" dirty="0"/>
          </a:p>
        </p:txBody>
      </p:sp>
      <p:sp>
        <p:nvSpPr>
          <p:cNvPr id="3" name="Content Placeholder 2"/>
          <p:cNvSpPr>
            <a:spLocks noGrp="1"/>
          </p:cNvSpPr>
          <p:nvPr>
            <p:ph idx="1"/>
          </p:nvPr>
        </p:nvSpPr>
        <p:spPr>
          <a:xfrm>
            <a:off x="381000" y="2895600"/>
            <a:ext cx="8382000" cy="3742563"/>
          </a:xfrm>
        </p:spPr>
        <p:txBody>
          <a:bodyPr/>
          <a:lstStyle/>
          <a:p>
            <a:r>
              <a:rPr lang="en-US" dirty="0" smtClean="0"/>
              <a:t>Most companies ask prospective applicants to fill out an employee application. </a:t>
            </a:r>
            <a:endParaRPr lang="en-US" dirty="0"/>
          </a:p>
          <a:p>
            <a:r>
              <a:rPr lang="en-US" dirty="0" smtClean="0"/>
              <a:t>The applications gather personal information, information on education, and work experience history.</a:t>
            </a:r>
          </a:p>
          <a:p>
            <a:r>
              <a:rPr lang="en-US" dirty="0" smtClean="0"/>
              <a:t>It may also ask for specific skills related to the job and contact information for people who can serve as references.</a:t>
            </a:r>
            <a:endParaRPr lang="en-US" dirty="0"/>
          </a:p>
        </p:txBody>
      </p:sp>
    </p:spTree>
    <p:extLst>
      <p:ext uri="{BB962C8B-B14F-4D97-AF65-F5344CB8AC3E}">
        <p14:creationId xmlns:p14="http://schemas.microsoft.com/office/powerpoint/2010/main" val="248308550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S010286747">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8349B-7BD4-4EAF-84F0-BBA39D6AFC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TS010286747</Template>
  <TotalTime>115</TotalTime>
  <Words>908</Words>
  <Application>Microsoft Office PowerPoint</Application>
  <PresentationFormat>On-screen Show (4:3)</PresentationFormat>
  <Paragraphs>85</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TS010286747</vt:lpstr>
      <vt:lpstr>White with Courier font for code slides</vt:lpstr>
      <vt:lpstr>Chapter 8: Human Resources, Culture, and Diversity</vt:lpstr>
      <vt:lpstr>8-1: Human Resources Basics</vt:lpstr>
      <vt:lpstr>The Occupational Outlook Handbook (OOH)</vt:lpstr>
      <vt:lpstr>Employment Projections for Occupational Categories</vt:lpstr>
      <vt:lpstr>Human Resources Activities</vt:lpstr>
      <vt:lpstr>8-2: Managing Human Resources</vt:lpstr>
      <vt:lpstr>Classifying Employees</vt:lpstr>
      <vt:lpstr>Determining Job Requirements</vt:lpstr>
      <vt:lpstr>The Application Process</vt:lpstr>
      <vt:lpstr>New Employee Orientation</vt:lpstr>
      <vt:lpstr>The Evaluation Process</vt:lpstr>
      <vt:lpstr>The Evaluation Conference</vt:lpstr>
      <vt:lpstr>8-3: Organizational Culture and Workforce Diversity</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8: Human Resources, Culture, and Diversity</dc:title>
  <dc:creator>Profile Management</dc:creator>
  <cp:lastModifiedBy> </cp:lastModifiedBy>
  <cp:revision>13</cp:revision>
  <dcterms:created xsi:type="dcterms:W3CDTF">2012-12-13T17:41:31Z</dcterms:created>
  <dcterms:modified xsi:type="dcterms:W3CDTF">2013-01-24T17:42:06Z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TC102867479990</vt:lpwstr>
  </property>
</Properties>
</file>